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57" r:id="rId4"/>
    <p:sldId id="258" r:id="rId5"/>
    <p:sldId id="260" r:id="rId6"/>
    <p:sldId id="261" r:id="rId7"/>
    <p:sldId id="262" r:id="rId8"/>
    <p:sldId id="263" r:id="rId9"/>
    <p:sldId id="264" r:id="rId10"/>
    <p:sldId id="266" r:id="rId11"/>
    <p:sldId id="267" r:id="rId12"/>
    <p:sldId id="265" r:id="rId1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8" autoAdjust="0"/>
    <p:restoredTop sz="94660"/>
  </p:normalViewPr>
  <p:slideViewPr>
    <p:cSldViewPr>
      <p:cViewPr>
        <p:scale>
          <a:sx n="76" d="100"/>
          <a:sy n="76" d="100"/>
        </p:scale>
        <p:origin x="-3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3680698-C7A7-4C0C-BB6F-F34E64533784}" type="datetimeFigureOut">
              <a:rPr lang="es-CO" smtClean="0"/>
              <a:t>30/03/2014</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EEE3D533-F658-48B6-82E8-BCD39DC9C148}"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680698-C7A7-4C0C-BB6F-F34E64533784}" type="datetimeFigureOut">
              <a:rPr lang="es-CO" smtClean="0"/>
              <a:t>30/03/2014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EE3D533-F658-48B6-82E8-BCD39DC9C148}"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3680698-C7A7-4C0C-BB6F-F34E64533784}" type="datetimeFigureOut">
              <a:rPr lang="es-CO" smtClean="0"/>
              <a:t>30/03/2014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EE3D533-F658-48B6-82E8-BCD39DC9C148}"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13680698-C7A7-4C0C-BB6F-F34E64533784}" type="datetimeFigureOut">
              <a:rPr lang="es-CO" smtClean="0"/>
              <a:t>30/03/2014</a:t>
            </a:fld>
            <a:endParaRPr lang="es-CO"/>
          </a:p>
        </p:txBody>
      </p:sp>
      <p:sp>
        <p:nvSpPr>
          <p:cNvPr id="9" name="8 Marcador de número de diapositiva"/>
          <p:cNvSpPr>
            <a:spLocks noGrp="1"/>
          </p:cNvSpPr>
          <p:nvPr>
            <p:ph type="sldNum" sz="quarter" idx="15"/>
          </p:nvPr>
        </p:nvSpPr>
        <p:spPr/>
        <p:txBody>
          <a:bodyPr rtlCol="0"/>
          <a:lstStyle/>
          <a:p>
            <a:fld id="{EEE3D533-F658-48B6-82E8-BCD39DC9C148}"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3680698-C7A7-4C0C-BB6F-F34E64533784}" type="datetimeFigureOut">
              <a:rPr lang="es-CO" smtClean="0"/>
              <a:t>30/03/2014</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EEE3D533-F658-48B6-82E8-BCD39DC9C148}"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3680698-C7A7-4C0C-BB6F-F34E64533784}" type="datetimeFigureOut">
              <a:rPr lang="es-CO" smtClean="0"/>
              <a:t>30/03/2014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EE3D533-F658-48B6-82E8-BCD39DC9C148}"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3680698-C7A7-4C0C-BB6F-F34E64533784}" type="datetimeFigureOut">
              <a:rPr lang="es-CO" smtClean="0"/>
              <a:t>30/03/2014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EE3D533-F658-48B6-82E8-BCD39DC9C148}"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3680698-C7A7-4C0C-BB6F-F34E64533784}" type="datetimeFigureOut">
              <a:rPr lang="es-CO" smtClean="0"/>
              <a:t>30/03/2014</a:t>
            </a:fld>
            <a:endParaRPr lang="es-CO"/>
          </a:p>
        </p:txBody>
      </p:sp>
      <p:sp>
        <p:nvSpPr>
          <p:cNvPr id="7" name="6 Marcador de número de diapositiva"/>
          <p:cNvSpPr>
            <a:spLocks noGrp="1"/>
          </p:cNvSpPr>
          <p:nvPr>
            <p:ph type="sldNum" sz="quarter" idx="11"/>
          </p:nvPr>
        </p:nvSpPr>
        <p:spPr/>
        <p:txBody>
          <a:bodyPr rtlCol="0"/>
          <a:lstStyle/>
          <a:p>
            <a:fld id="{EEE3D533-F658-48B6-82E8-BCD39DC9C148}"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680698-C7A7-4C0C-BB6F-F34E64533784}" type="datetimeFigureOut">
              <a:rPr lang="es-CO" smtClean="0"/>
              <a:t>30/03/2014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EE3D533-F658-48B6-82E8-BCD39DC9C148}"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13680698-C7A7-4C0C-BB6F-F34E64533784}" type="datetimeFigureOut">
              <a:rPr lang="es-CO" smtClean="0"/>
              <a:t>30/03/2014</a:t>
            </a:fld>
            <a:endParaRPr lang="es-CO"/>
          </a:p>
        </p:txBody>
      </p:sp>
      <p:sp>
        <p:nvSpPr>
          <p:cNvPr id="22" name="21 Marcador de número de diapositiva"/>
          <p:cNvSpPr>
            <a:spLocks noGrp="1"/>
          </p:cNvSpPr>
          <p:nvPr>
            <p:ph type="sldNum" sz="quarter" idx="15"/>
          </p:nvPr>
        </p:nvSpPr>
        <p:spPr/>
        <p:txBody>
          <a:bodyPr rtlCol="0"/>
          <a:lstStyle/>
          <a:p>
            <a:fld id="{EEE3D533-F658-48B6-82E8-BCD39DC9C148}"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3680698-C7A7-4C0C-BB6F-F34E64533784}" type="datetimeFigureOut">
              <a:rPr lang="es-CO" smtClean="0"/>
              <a:t>30/03/2014</a:t>
            </a:fld>
            <a:endParaRPr lang="es-CO"/>
          </a:p>
        </p:txBody>
      </p:sp>
      <p:sp>
        <p:nvSpPr>
          <p:cNvPr id="18" name="17 Marcador de número de diapositiva"/>
          <p:cNvSpPr>
            <a:spLocks noGrp="1"/>
          </p:cNvSpPr>
          <p:nvPr>
            <p:ph type="sldNum" sz="quarter" idx="11"/>
          </p:nvPr>
        </p:nvSpPr>
        <p:spPr/>
        <p:txBody>
          <a:bodyPr rtlCol="0"/>
          <a:lstStyle/>
          <a:p>
            <a:fld id="{EEE3D533-F658-48B6-82E8-BCD39DC9C148}"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3680698-C7A7-4C0C-BB6F-F34E64533784}" type="datetimeFigureOut">
              <a:rPr lang="es-CO" smtClean="0"/>
              <a:t>30/03/2014</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EE3D533-F658-48B6-82E8-BCD39DC9C148}"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tim.huynh@calibrum.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xlCgGmoN0F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METODO DELHI</a:t>
            </a:r>
            <a:endParaRPr lang="es-CO" dirty="0"/>
          </a:p>
        </p:txBody>
      </p:sp>
      <p:sp>
        <p:nvSpPr>
          <p:cNvPr id="3" name="2 Subtítulo"/>
          <p:cNvSpPr>
            <a:spLocks noGrp="1"/>
          </p:cNvSpPr>
          <p:nvPr>
            <p:ph type="subTitle" idx="1"/>
          </p:nvPr>
        </p:nvSpPr>
        <p:spPr/>
        <p:txBody>
          <a:bodyPr/>
          <a:lstStyle/>
          <a:p>
            <a:r>
              <a:rPr lang="es-CO" dirty="0" smtClean="0"/>
              <a:t>Laura Cristina Becerra</a:t>
            </a:r>
          </a:p>
          <a:p>
            <a:r>
              <a:rPr lang="es-CO" dirty="0" err="1" smtClean="0"/>
              <a:t>Yomaira</a:t>
            </a:r>
            <a:r>
              <a:rPr lang="es-CO" dirty="0" smtClean="0"/>
              <a:t> Rincón </a:t>
            </a:r>
            <a:r>
              <a:rPr lang="es-CO" dirty="0" smtClean="0"/>
              <a:t>Rodríguez</a:t>
            </a:r>
            <a:endParaRPr lang="es-CO" dirty="0" smtClean="0"/>
          </a:p>
          <a:p>
            <a:r>
              <a:rPr lang="es-CO" dirty="0" smtClean="0"/>
              <a:t>Marzo 2014</a:t>
            </a:r>
            <a:endParaRPr lang="es-C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251520" y="260648"/>
            <a:ext cx="8280920" cy="6264696"/>
          </a:xfrm>
        </p:spPr>
        <p:txBody>
          <a:bodyPr>
            <a:normAutofit fontScale="25000" lnSpcReduction="20000"/>
          </a:bodyPr>
          <a:lstStyle/>
          <a:p>
            <a:pPr>
              <a:buNone/>
            </a:pPr>
            <a:r>
              <a:rPr lang="en-US" sz="6400" dirty="0" smtClean="0">
                <a:latin typeface="Arial" pitchFamily="34" charset="0"/>
                <a:cs typeface="Arial" pitchFamily="34" charset="0"/>
              </a:rPr>
              <a:t>Re: New Demo Request‏</a:t>
            </a:r>
          </a:p>
          <a:p>
            <a:pPr fontAlgn="t">
              <a:buNone/>
            </a:pPr>
            <a:r>
              <a:rPr lang="en-US" sz="6400" dirty="0" smtClean="0">
                <a:latin typeface="Arial" pitchFamily="34" charset="0"/>
                <a:cs typeface="Arial" pitchFamily="34" charset="0"/>
              </a:rPr>
              <a:t>Tim Huynh (Tim.Huynh@calibrum.com)</a:t>
            </a:r>
          </a:p>
          <a:p>
            <a:pPr fontAlgn="t">
              <a:buNone/>
            </a:pPr>
            <a:r>
              <a:rPr lang="en-US" sz="6400" dirty="0" smtClean="0">
                <a:latin typeface="Arial" pitchFamily="34" charset="0"/>
                <a:cs typeface="Arial" pitchFamily="34" charset="0"/>
              </a:rPr>
              <a:t>09/03/2014</a:t>
            </a:r>
          </a:p>
          <a:p>
            <a:pPr>
              <a:buNone/>
            </a:pPr>
            <a:r>
              <a:rPr lang="en-US" sz="6400" dirty="0" smtClean="0">
                <a:latin typeface="Arial" pitchFamily="34" charset="0"/>
                <a:cs typeface="Arial" pitchFamily="34" charset="0"/>
              </a:rPr>
              <a:t>Para: cristinabcr@hotmail.com</a:t>
            </a:r>
          </a:p>
          <a:p>
            <a:pPr>
              <a:buNone/>
            </a:pPr>
            <a:r>
              <a:rPr lang="en-US" sz="6400" dirty="0" smtClean="0">
                <a:latin typeface="Arial" pitchFamily="34" charset="0"/>
                <a:cs typeface="Arial" pitchFamily="34" charset="0"/>
              </a:rPr>
              <a:t>CC: sales@calibrum.com</a:t>
            </a:r>
          </a:p>
          <a:p>
            <a:pPr>
              <a:buNone/>
            </a:pPr>
            <a:r>
              <a:rPr lang="en-US" sz="6400" dirty="0" smtClean="0">
                <a:latin typeface="Arial" pitchFamily="34" charset="0"/>
                <a:cs typeface="Arial" pitchFamily="34" charset="0"/>
              </a:rPr>
              <a:t>Hello Laura, Thank you for your demo request. We're delighted that you found us and I'll be happy to help answer any questions.</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I'm excited to show you all the wonderful new features and capabilities of our software. Currently, we are in final beta testing of version 2.0 and are on schedule to launch by April 2014. </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In the meantime, we are scheduling all demos beginning March 17. To serve you better, please provide us with the following information and I will be happy to schedule your demo after this time.</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 How did you hear about us? - What challenges are you facing in your business?  - Do you have an idea on the scope and size of your project? - How many users? - Number of questions?  - Real-time or multi-round? If multi, how many rounds? - What is your timeframe?  - What is your budget? </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Thank you,</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Tim Huynh</a:t>
            </a:r>
            <a:br>
              <a:rPr lang="en-US" sz="6400" dirty="0" smtClean="0">
                <a:latin typeface="Arial" pitchFamily="34" charset="0"/>
                <a:cs typeface="Arial" pitchFamily="34" charset="0"/>
              </a:rPr>
            </a:br>
            <a:r>
              <a:rPr lang="en-US" sz="6400" dirty="0" smtClean="0">
                <a:latin typeface="Arial" pitchFamily="34" charset="0"/>
                <a:cs typeface="Arial" pitchFamily="34" charset="0"/>
              </a:rPr>
              <a:t>Sales Manager</a:t>
            </a:r>
            <a:br>
              <a:rPr lang="en-US" sz="6400" dirty="0" smtClean="0">
                <a:latin typeface="Arial" pitchFamily="34" charset="0"/>
                <a:cs typeface="Arial" pitchFamily="34" charset="0"/>
              </a:rPr>
            </a:br>
            <a:r>
              <a:rPr lang="en-US" sz="6400" dirty="0" err="1" smtClean="0">
                <a:latin typeface="Arial" pitchFamily="34" charset="0"/>
                <a:cs typeface="Arial" pitchFamily="34" charset="0"/>
              </a:rPr>
              <a:t>Calibrum</a:t>
            </a:r>
            <a:r>
              <a:rPr lang="en-US" sz="6400" dirty="0" smtClean="0">
                <a:latin typeface="Arial" pitchFamily="34" charset="0"/>
                <a:cs typeface="Arial" pitchFamily="34" charset="0"/>
              </a:rPr>
              <a:t> </a:t>
            </a:r>
            <a:br>
              <a:rPr lang="en-US" sz="6400" dirty="0" smtClean="0">
                <a:latin typeface="Arial" pitchFamily="34" charset="0"/>
                <a:cs typeface="Arial" pitchFamily="34" charset="0"/>
              </a:rPr>
            </a:br>
            <a:r>
              <a:rPr lang="en-US" sz="6400" dirty="0" smtClean="0">
                <a:latin typeface="Arial" pitchFamily="34" charset="0"/>
                <a:cs typeface="Arial" pitchFamily="34" charset="0"/>
              </a:rPr>
              <a:t>www.calibrum.com</a:t>
            </a:r>
            <a:br>
              <a:rPr lang="en-US" sz="6400" dirty="0" smtClean="0">
                <a:latin typeface="Arial" pitchFamily="34" charset="0"/>
                <a:cs typeface="Arial" pitchFamily="34" charset="0"/>
              </a:rPr>
            </a:br>
            <a:r>
              <a:rPr lang="en-US" sz="6400" dirty="0" smtClean="0">
                <a:latin typeface="Arial" pitchFamily="34" charset="0"/>
                <a:cs typeface="Arial" pitchFamily="34" charset="0"/>
                <a:hlinkClick r:id="rId2"/>
              </a:rPr>
              <a:t>tim.huynh@calibrum.com</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smtClean="0">
                <a:latin typeface="Arial" pitchFamily="34" charset="0"/>
                <a:cs typeface="Arial" pitchFamily="34" charset="0"/>
              </a:rPr>
              <a:t>On Mar 9, 2014, at 3:41 PM, cristinabcr@hotmail.com wrote:</a:t>
            </a:r>
            <a:r>
              <a:rPr lang="en-US" sz="6400" dirty="0" smtClean="0"/>
              <a:t/>
            </a:r>
            <a:br>
              <a:rPr lang="en-US" sz="6400" dirty="0" smtClean="0"/>
            </a:br>
            <a:r>
              <a:rPr lang="en-US" sz="6400" dirty="0" smtClean="0"/>
              <a:t> </a:t>
            </a:r>
            <a:br>
              <a:rPr lang="en-US" sz="6400" dirty="0" smtClean="0"/>
            </a:br>
            <a:endParaRPr lang="en-US" sz="6400" dirty="0" smtClean="0"/>
          </a:p>
          <a:p>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 video</a:t>
            </a:r>
            <a:endParaRPr lang="es-CO" dirty="0"/>
          </a:p>
        </p:txBody>
      </p:sp>
      <p:sp>
        <p:nvSpPr>
          <p:cNvPr id="3" name="2 Marcador de contenido"/>
          <p:cNvSpPr>
            <a:spLocks noGrp="1"/>
          </p:cNvSpPr>
          <p:nvPr>
            <p:ph sz="quarter" idx="1"/>
          </p:nvPr>
        </p:nvSpPr>
        <p:spPr>
          <a:xfrm>
            <a:off x="457200" y="1600200"/>
            <a:ext cx="7467600" cy="1756792"/>
          </a:xfrm>
        </p:spPr>
        <p:txBody>
          <a:bodyPr>
            <a:normAutofit/>
          </a:bodyPr>
          <a:lstStyle/>
          <a:p>
            <a:pPr>
              <a:buNone/>
            </a:pPr>
            <a:endParaRPr lang="es-CO" sz="3200" dirty="0" smtClean="0">
              <a:hlinkClick r:id="rId2"/>
            </a:endParaRPr>
          </a:p>
          <a:p>
            <a:pPr>
              <a:buNone/>
            </a:pPr>
            <a:r>
              <a:rPr lang="es-CO" sz="3200" dirty="0" smtClean="0">
                <a:hlinkClick r:id="rId2"/>
              </a:rPr>
              <a:t>http://www.youtube.com/watch?v=xlCgGmoN0F4</a:t>
            </a:r>
            <a:r>
              <a:rPr lang="es-CO" sz="3200" dirty="0" smtClean="0"/>
              <a:t> </a:t>
            </a:r>
            <a:endParaRPr lang="es-CO"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err="1" smtClean="0"/>
              <a:t>bibliograf</a:t>
            </a:r>
            <a:r>
              <a:rPr lang="es-CO" sz="2400" dirty="0" err="1" smtClean="0"/>
              <a:t>Í</a:t>
            </a:r>
            <a:r>
              <a:rPr lang="es-CO" dirty="0" err="1" smtClean="0"/>
              <a:t>a</a:t>
            </a:r>
            <a:endParaRPr lang="es-CO" dirty="0"/>
          </a:p>
        </p:txBody>
      </p:sp>
      <p:sp>
        <p:nvSpPr>
          <p:cNvPr id="3" name="2 Marcador de contenido"/>
          <p:cNvSpPr>
            <a:spLocks noGrp="1"/>
          </p:cNvSpPr>
          <p:nvPr>
            <p:ph sz="quarter" idx="1"/>
          </p:nvPr>
        </p:nvSpPr>
        <p:spPr/>
        <p:txBody>
          <a:bodyPr/>
          <a:lstStyle/>
          <a:p>
            <a:r>
              <a:rPr lang="es-CO" b="1" dirty="0" smtClean="0"/>
              <a:t>Manual de prospectiva y decisión estratégica: bases teóricas e instrumentos ...</a:t>
            </a:r>
          </a:p>
          <a:p>
            <a:r>
              <a:rPr lang="es-CO" dirty="0" smtClean="0"/>
              <a:t> Escrito por Edgar Ortegón y </a:t>
            </a:r>
            <a:r>
              <a:rPr lang="es-CO" dirty="0" err="1" smtClean="0"/>
              <a:t>javier</a:t>
            </a:r>
            <a:r>
              <a:rPr lang="es-CO" dirty="0" smtClean="0"/>
              <a:t> Medina. Serie Manuales. </a:t>
            </a:r>
            <a:r>
              <a:rPr lang="es-CO" dirty="0" err="1" smtClean="0"/>
              <a:t>Cepal</a:t>
            </a:r>
            <a:r>
              <a:rPr lang="es-CO" dirty="0" smtClean="0"/>
              <a:t> . 2006</a:t>
            </a:r>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dirty="0" smtClean="0"/>
              <a:t>ORIGEN</a:t>
            </a:r>
            <a:endParaRPr lang="es-CO" dirty="0"/>
          </a:p>
        </p:txBody>
      </p:sp>
      <p:sp>
        <p:nvSpPr>
          <p:cNvPr id="3" name="2 Marcador de contenido"/>
          <p:cNvSpPr>
            <a:spLocks noGrp="1"/>
          </p:cNvSpPr>
          <p:nvPr>
            <p:ph sz="quarter" idx="1"/>
          </p:nvPr>
        </p:nvSpPr>
        <p:spPr/>
        <p:txBody>
          <a:bodyPr>
            <a:normAutofit fontScale="92500" lnSpcReduction="10000"/>
          </a:bodyPr>
          <a:lstStyle/>
          <a:p>
            <a:pPr algn="just"/>
            <a:r>
              <a:rPr lang="es-CO" dirty="0" smtClean="0"/>
              <a:t>El método DELPHI, nombre inspirado en antiguo oráculo de </a:t>
            </a:r>
            <a:r>
              <a:rPr lang="es-CO" dirty="0" err="1" smtClean="0"/>
              <a:t>Delphos</a:t>
            </a:r>
            <a:r>
              <a:rPr lang="es-CO" dirty="0" smtClean="0"/>
              <a:t>, parece que fue ideado originalmente a comienzos de los años 50 en el seno del Centro de Investigación estadounidense RAND </a:t>
            </a:r>
            <a:r>
              <a:rPr lang="es-CO" dirty="0" err="1" smtClean="0"/>
              <a:t>Corporation</a:t>
            </a:r>
            <a:r>
              <a:rPr lang="es-CO" dirty="0" smtClean="0"/>
              <a:t> por Olaf </a:t>
            </a:r>
            <a:r>
              <a:rPr lang="es-CO" dirty="0" err="1" smtClean="0"/>
              <a:t>Helmer</a:t>
            </a:r>
            <a:r>
              <a:rPr lang="es-CO" dirty="0" smtClean="0"/>
              <a:t> y </a:t>
            </a:r>
            <a:r>
              <a:rPr lang="es-CO" dirty="0" err="1" smtClean="0"/>
              <a:t>Theodore</a:t>
            </a:r>
            <a:r>
              <a:rPr lang="es-CO" dirty="0" smtClean="0"/>
              <a:t> J. Gordon, como un instrumento para realizar predicciones sobre un caso de catástrofe nuclear. Desde entonces, ha sido utilizado frecuentemente como sistema para obtener información sobre el futuro.</a:t>
            </a:r>
          </a:p>
          <a:p>
            <a:endParaRPr lang="es-CO" dirty="0" smtClean="0"/>
          </a:p>
          <a:p>
            <a:pPr>
              <a:buNone/>
            </a:pPr>
            <a:r>
              <a:rPr lang="es-CO" dirty="0" smtClean="0"/>
              <a:t>Ver </a:t>
            </a:r>
            <a:r>
              <a:rPr lang="es-CO" dirty="0" err="1" smtClean="0"/>
              <a:t>Landeta</a:t>
            </a:r>
            <a:r>
              <a:rPr lang="es-CO" dirty="0" smtClean="0"/>
              <a:t>, </a:t>
            </a:r>
            <a:r>
              <a:rPr lang="es-CO" dirty="0" err="1" smtClean="0"/>
              <a:t>Jon.</a:t>
            </a:r>
            <a:r>
              <a:rPr lang="es-CO" dirty="0" smtClean="0"/>
              <a:t> (1999) </a:t>
            </a:r>
            <a:r>
              <a:rPr lang="es-CO" i="1" dirty="0" smtClean="0"/>
              <a:t>El método </a:t>
            </a:r>
            <a:r>
              <a:rPr lang="es-CO" i="1" dirty="0" err="1" smtClean="0"/>
              <a:t>Delphi</a:t>
            </a:r>
            <a:r>
              <a:rPr lang="es-CO" i="1" dirty="0" smtClean="0"/>
              <a:t>. Una Técnica de previsión para la incertidumbre</a:t>
            </a:r>
            <a:r>
              <a:rPr lang="es-CO" dirty="0" smtClean="0"/>
              <a:t>. Ariel. Barcelona y </a:t>
            </a:r>
            <a:r>
              <a:rPr lang="es-CO" dirty="0" err="1" smtClean="0"/>
              <a:t>Godet</a:t>
            </a:r>
            <a:r>
              <a:rPr lang="es-CO" dirty="0" smtClean="0"/>
              <a:t>, Michel. (1996)  </a:t>
            </a:r>
            <a:r>
              <a:rPr lang="es-CO" i="1" dirty="0" smtClean="0"/>
              <a:t>Manuel de </a:t>
            </a:r>
            <a:r>
              <a:rPr lang="es-CO" i="1" dirty="0" err="1" smtClean="0"/>
              <a:t>Prospective</a:t>
            </a:r>
            <a:r>
              <a:rPr lang="es-CO" i="1" dirty="0" smtClean="0"/>
              <a:t> </a:t>
            </a:r>
            <a:r>
              <a:rPr lang="es-CO" i="1" dirty="0" err="1" smtClean="0"/>
              <a:t>Strategique</a:t>
            </a:r>
            <a:r>
              <a:rPr lang="es-CO" dirty="0" smtClean="0"/>
              <a:t>. </a:t>
            </a:r>
            <a:r>
              <a:rPr lang="es-CO" dirty="0" err="1" smtClean="0"/>
              <a:t>Dunod</a:t>
            </a:r>
            <a:r>
              <a:rPr lang="es-CO" dirty="0" smtClean="0"/>
              <a:t>. Paris.</a:t>
            </a:r>
          </a:p>
          <a:p>
            <a:r>
              <a:rPr lang="es-CO" dirty="0" smtClean="0"/>
              <a:t> </a:t>
            </a:r>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DEFINICION</a:t>
            </a:r>
            <a:endParaRPr lang="es-CO" dirty="0"/>
          </a:p>
        </p:txBody>
      </p:sp>
      <p:sp>
        <p:nvSpPr>
          <p:cNvPr id="3" name="2 Marcador de contenido"/>
          <p:cNvSpPr>
            <a:spLocks noGrp="1"/>
          </p:cNvSpPr>
          <p:nvPr>
            <p:ph sz="quarter" idx="1"/>
          </p:nvPr>
        </p:nvSpPr>
        <p:spPr>
          <a:xfrm>
            <a:off x="899592" y="1916832"/>
            <a:ext cx="7467600" cy="3268960"/>
          </a:xfrm>
        </p:spPr>
        <p:txBody>
          <a:bodyPr/>
          <a:lstStyle/>
          <a:p>
            <a:r>
              <a:rPr lang="es-CO" dirty="0" err="1" smtClean="0"/>
              <a:t>Linston</a:t>
            </a:r>
            <a:r>
              <a:rPr lang="es-CO" dirty="0" smtClean="0"/>
              <a:t> y </a:t>
            </a:r>
            <a:r>
              <a:rPr lang="es-CO" dirty="0" err="1" smtClean="0"/>
              <a:t>Turoff</a:t>
            </a:r>
            <a:r>
              <a:rPr lang="es-CO" dirty="0" smtClean="0"/>
              <a:t> definen la técnica DELPHI como un método de estructuración de un proceso de comunicación grupal que es efectivo a la hora de permitir a un grupo de individuos, como un todo, tratar un problema complejo. </a:t>
            </a:r>
            <a:r>
              <a:rPr lang="en-GB" sz="1800" dirty="0" err="1" smtClean="0"/>
              <a:t>Linstone</a:t>
            </a:r>
            <a:r>
              <a:rPr lang="en-GB" sz="1800" dirty="0" smtClean="0"/>
              <a:t>, H., </a:t>
            </a:r>
            <a:r>
              <a:rPr lang="en-GB" sz="1800" dirty="0" err="1" smtClean="0"/>
              <a:t>Turoff</a:t>
            </a:r>
            <a:r>
              <a:rPr lang="en-GB" sz="1800" dirty="0" smtClean="0"/>
              <a:t>, M. : « The Delphi Method. Techniques and Applications », Addison-Wesley, 1975, p.3</a:t>
            </a:r>
            <a:endParaRPr lang="es-CO" dirty="0" smtClean="0"/>
          </a:p>
          <a:p>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objetivo</a:t>
            </a:r>
            <a:endParaRPr lang="es-CO" dirty="0"/>
          </a:p>
        </p:txBody>
      </p:sp>
      <p:sp>
        <p:nvSpPr>
          <p:cNvPr id="3" name="2 Marcador de contenido"/>
          <p:cNvSpPr>
            <a:spLocks noGrp="1"/>
          </p:cNvSpPr>
          <p:nvPr>
            <p:ph sz="quarter" idx="1"/>
          </p:nvPr>
        </p:nvSpPr>
        <p:spPr>
          <a:xfrm>
            <a:off x="611560" y="1844824"/>
            <a:ext cx="7467600" cy="3960440"/>
          </a:xfrm>
        </p:spPr>
        <p:txBody>
          <a:bodyPr>
            <a:normAutofit fontScale="92500" lnSpcReduction="10000"/>
          </a:bodyPr>
          <a:lstStyle/>
          <a:p>
            <a:r>
              <a:rPr lang="es-CO" dirty="0" smtClean="0"/>
              <a:t>Construir escenarios sobre la base de opiniones de expertos.</a:t>
            </a:r>
          </a:p>
          <a:p>
            <a:pPr>
              <a:buNone/>
            </a:pPr>
            <a:endParaRPr lang="es-CO" dirty="0" smtClean="0"/>
          </a:p>
          <a:p>
            <a:pPr algn="just"/>
            <a:r>
              <a:rPr lang="es-CO" dirty="0" smtClean="0"/>
              <a:t>Proceso de rondas de presentación sucesivas, anónimas, del objeto de tratar a fin de  conseguir consenso, pero con la máxima autonomía por parte de los participantes. </a:t>
            </a:r>
          </a:p>
          <a:p>
            <a:endParaRPr lang="es-CO" dirty="0" smtClean="0"/>
          </a:p>
          <a:p>
            <a:pPr algn="just"/>
            <a:r>
              <a:rPr lang="es-CO" dirty="0" smtClean="0"/>
              <a:t>Lograr un examen critico y detallado sobre la evolución de probabilidades de una situación especifica en el futuro.</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Características </a:t>
            </a:r>
            <a:endParaRPr lang="es-CO" dirty="0"/>
          </a:p>
        </p:txBody>
      </p:sp>
      <p:sp>
        <p:nvSpPr>
          <p:cNvPr id="3" name="2 Marcador de contenido"/>
          <p:cNvSpPr>
            <a:spLocks noGrp="1"/>
          </p:cNvSpPr>
          <p:nvPr>
            <p:ph sz="quarter" idx="1"/>
          </p:nvPr>
        </p:nvSpPr>
        <p:spPr>
          <a:xfrm>
            <a:off x="827584" y="1556792"/>
            <a:ext cx="7467600" cy="4176464"/>
          </a:xfrm>
        </p:spPr>
        <p:txBody>
          <a:bodyPr>
            <a:normAutofit fontScale="92500"/>
          </a:bodyPr>
          <a:lstStyle/>
          <a:p>
            <a:pPr algn="just"/>
            <a:r>
              <a:rPr lang="es-CO" dirty="0" smtClean="0"/>
              <a:t>Anonimato:  No hay contacto físico ente los participantes. </a:t>
            </a:r>
            <a:r>
              <a:rPr lang="es-ES" dirty="0" smtClean="0"/>
              <a:t>(es habitual realizarla haciendo uso del correo electrónico o mediante cuestionarios web establecidos al efecto) para evitar los efectos de "líderes". El objetivo de los cuestionarios sucesivos, es "disminuir el espacio intercuartil precisando la mediana". </a:t>
            </a:r>
            <a:endParaRPr lang="es-CO" dirty="0" smtClean="0"/>
          </a:p>
          <a:p>
            <a:pPr algn="just"/>
            <a:r>
              <a:rPr lang="es-CO" dirty="0" smtClean="0"/>
              <a:t>Reiteración: Circulan varias rondas del cuestionario</a:t>
            </a:r>
          </a:p>
          <a:p>
            <a:pPr algn="just"/>
            <a:r>
              <a:rPr lang="es-CO" dirty="0" smtClean="0"/>
              <a:t>Control y </a:t>
            </a:r>
            <a:r>
              <a:rPr lang="es-CO" dirty="0" err="1" smtClean="0"/>
              <a:t>feed</a:t>
            </a:r>
            <a:r>
              <a:rPr lang="es-CO" dirty="0" smtClean="0"/>
              <a:t> back: Los resultados de las rondas previas son proporcionados a los encuestados</a:t>
            </a:r>
          </a:p>
          <a:p>
            <a:pPr algn="just"/>
            <a:r>
              <a:rPr lang="es-CO" dirty="0" smtClean="0"/>
              <a:t>Presentación estadística de los resultados</a:t>
            </a:r>
            <a:endParaRPr lang="es-C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Fases del método </a:t>
            </a:r>
            <a:r>
              <a:rPr lang="es-CO" dirty="0" err="1" smtClean="0"/>
              <a:t>delphi</a:t>
            </a:r>
            <a:endParaRPr lang="es-CO" dirty="0"/>
          </a:p>
        </p:txBody>
      </p:sp>
      <p:sp>
        <p:nvSpPr>
          <p:cNvPr id="3" name="2 Marcador de contenido"/>
          <p:cNvSpPr>
            <a:spLocks noGrp="1"/>
          </p:cNvSpPr>
          <p:nvPr>
            <p:ph sz="quarter" idx="1"/>
          </p:nvPr>
        </p:nvSpPr>
        <p:spPr/>
        <p:txBody>
          <a:bodyPr>
            <a:normAutofit fontScale="92500"/>
          </a:bodyPr>
          <a:lstStyle/>
          <a:p>
            <a:pPr marL="457200" indent="-457200" algn="just">
              <a:buFont typeface="+mj-lt"/>
              <a:buAutoNum type="arabicPeriod"/>
            </a:pPr>
            <a:r>
              <a:rPr lang="es-CO" dirty="0" smtClean="0"/>
              <a:t>Establecimiento de un panel de expertos de acuerdo al problema el experto será elegido por su capacidad de encarar el futuro y posea conocimientos sobre el tema consultado </a:t>
            </a:r>
          </a:p>
          <a:p>
            <a:pPr marL="457200" indent="-457200" algn="just">
              <a:buFont typeface="+mj-lt"/>
              <a:buAutoNum type="arabicPeriod"/>
            </a:pPr>
            <a:r>
              <a:rPr lang="es-CO" dirty="0" smtClean="0"/>
              <a:t>Diseñar el cuestionario. Las preguntas deben ser precisas, cuantificables  e independientes.</a:t>
            </a:r>
          </a:p>
          <a:p>
            <a:pPr marL="457200" indent="-457200" algn="just">
              <a:buFont typeface="+mj-lt"/>
              <a:buAutoNum type="arabicPeriod"/>
            </a:pPr>
            <a:r>
              <a:rPr lang="es-CO" dirty="0" smtClean="0"/>
              <a:t>Análisis de las respuestas y circulación de una segunda ronda del cuestionario, esta incluye información sobre las respuestas del primero.</a:t>
            </a:r>
          </a:p>
          <a:p>
            <a:pPr marL="457200" indent="-457200" algn="just">
              <a:buFont typeface="+mj-lt"/>
              <a:buAutoNum type="arabicPeriod"/>
            </a:pPr>
            <a:r>
              <a:rPr lang="es-CO" dirty="0" smtClean="0"/>
              <a:t>Evaluar los resultados. los principales estadísticos que se emplean en el estudio son medidas de tendencia central y dispersión: Media, mediana, moda, máximo, mínimo y desviación típica</a:t>
            </a:r>
          </a:p>
          <a:p>
            <a:pPr marL="457200" indent="-457200">
              <a:buFont typeface="+mj-lt"/>
              <a:buAutoNum type="arabicPeriod"/>
            </a:pPr>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Herramientas </a:t>
            </a:r>
            <a:r>
              <a:rPr lang="es-CO" dirty="0" err="1" smtClean="0"/>
              <a:t>on</a:t>
            </a:r>
            <a:r>
              <a:rPr lang="es-CO" dirty="0" smtClean="0"/>
              <a:t> - line</a:t>
            </a:r>
            <a:endParaRPr lang="es-CO" dirty="0"/>
          </a:p>
        </p:txBody>
      </p:sp>
      <p:sp>
        <p:nvSpPr>
          <p:cNvPr id="3" name="2 Marcador de contenido"/>
          <p:cNvSpPr>
            <a:spLocks noGrp="1"/>
          </p:cNvSpPr>
          <p:nvPr>
            <p:ph sz="quarter" idx="1"/>
          </p:nvPr>
        </p:nvSpPr>
        <p:spPr/>
        <p:txBody>
          <a:bodyPr/>
          <a:lstStyle/>
          <a:p>
            <a:pPr algn="just"/>
            <a:r>
              <a:rPr lang="es-CO" dirty="0" smtClean="0"/>
              <a:t>Con el desarrollo de Internet han comenzado también ha desarrollarse herramientas on-line para todo tipo de análisis relacionados con la estrategia y la prospectiva. Así, por ejemplo, la compañía </a:t>
            </a:r>
            <a:r>
              <a:rPr lang="es-CO" dirty="0" err="1" smtClean="0"/>
              <a:t>Calibrum</a:t>
            </a:r>
            <a:r>
              <a:rPr lang="es-CO" dirty="0" smtClean="0"/>
              <a:t> (http://www.calibrum.com ), además de ofrecer productos para el desarrollo on-line de procesos de planificación estratégica o la gestión de proyectos, incluye también una herramienta para el desarrollo de </a:t>
            </a:r>
            <a:r>
              <a:rPr lang="es-CO" dirty="0" err="1" smtClean="0"/>
              <a:t>Delphis</a:t>
            </a:r>
            <a:r>
              <a:rPr lang="es-CO" dirty="0" smtClean="0"/>
              <a:t> on-line (http://www.calibrum.com/tf_delphi.htm)</a:t>
            </a:r>
          </a:p>
          <a:p>
            <a:endParaRPr lang="es-CO"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ventajas</a:t>
            </a:r>
            <a:endParaRPr lang="es-CO" dirty="0"/>
          </a:p>
        </p:txBody>
      </p:sp>
      <p:sp>
        <p:nvSpPr>
          <p:cNvPr id="3" name="2 Marcador de contenido"/>
          <p:cNvSpPr>
            <a:spLocks noGrp="1"/>
          </p:cNvSpPr>
          <p:nvPr>
            <p:ph sz="quarter" idx="1"/>
          </p:nvPr>
        </p:nvSpPr>
        <p:spPr/>
        <p:txBody>
          <a:bodyPr/>
          <a:lstStyle/>
          <a:p>
            <a:pPr algn="just"/>
            <a:r>
              <a:rPr lang="es-CO" dirty="0" smtClean="0"/>
              <a:t>Capacidad de explorar fría y objetivamente problemas que requieren juicio u opinión fundada.</a:t>
            </a:r>
          </a:p>
          <a:p>
            <a:pPr algn="just"/>
            <a:r>
              <a:rPr lang="es-CO" dirty="0" smtClean="0"/>
              <a:t>Evita que se produzcan distorsiones por la presencia de individuos dominantes.</a:t>
            </a:r>
          </a:p>
          <a:p>
            <a:pPr algn="just"/>
            <a:r>
              <a:rPr lang="es-CO" dirty="0" smtClean="0"/>
              <a:t>Puede adaptarse en función de las respuestas del grupo</a:t>
            </a:r>
          </a:p>
          <a:p>
            <a:pPr algn="just"/>
            <a:r>
              <a:rPr lang="es-CO" dirty="0" smtClean="0"/>
              <a:t> El anonimato hace que los consultados puedan modificar sus opiniones.</a:t>
            </a:r>
          </a:p>
          <a:p>
            <a:pPr algn="just"/>
            <a:r>
              <a:rPr lang="es-CO" dirty="0" smtClean="0"/>
              <a:t>Obtener un consenso en el desarrollo de los cuestionarios sucesivos.</a:t>
            </a:r>
          </a:p>
          <a:p>
            <a:endParaRPr lang="es-C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desventajas</a:t>
            </a:r>
            <a:endParaRPr lang="es-CO" dirty="0"/>
          </a:p>
        </p:txBody>
      </p:sp>
      <p:sp>
        <p:nvSpPr>
          <p:cNvPr id="3" name="2 Marcador de contenido"/>
          <p:cNvSpPr>
            <a:spLocks noGrp="1"/>
          </p:cNvSpPr>
          <p:nvPr>
            <p:ph sz="quarter" idx="1"/>
          </p:nvPr>
        </p:nvSpPr>
        <p:spPr/>
        <p:txBody>
          <a:bodyPr/>
          <a:lstStyle/>
          <a:p>
            <a:r>
              <a:rPr lang="es-CO" dirty="0" smtClean="0"/>
              <a:t>Método </a:t>
            </a:r>
            <a:r>
              <a:rPr lang="es-CO" dirty="0" smtClean="0"/>
              <a:t>que se revela largo, costoso, fastidioso e intuitivo más que racional.</a:t>
            </a:r>
          </a:p>
          <a:p>
            <a:r>
              <a:rPr lang="es-CO" dirty="0" smtClean="0"/>
              <a:t>Al ser un estudio que requiere mucho tiempo  (</a:t>
            </a:r>
            <a:r>
              <a:rPr lang="es-CO" dirty="0" err="1" smtClean="0"/>
              <a:t>multirondas</a:t>
            </a:r>
            <a:r>
              <a:rPr lang="es-CO" dirty="0" smtClean="0"/>
              <a:t>) algunos participantes pueden abandonarlo, siendo preciso minimizar el numero de participantes para evitar discontinuidades.</a:t>
            </a:r>
          </a:p>
          <a:p>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57</TotalTime>
  <Words>618</Words>
  <Application>Microsoft Office PowerPoint</Application>
  <PresentationFormat>Presentación en pantalla (4:3)</PresentationFormat>
  <Paragraphs>50</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Mirador</vt:lpstr>
      <vt:lpstr>METODO DELHI</vt:lpstr>
      <vt:lpstr>ORIGEN</vt:lpstr>
      <vt:lpstr>DEFINICION</vt:lpstr>
      <vt:lpstr>objetivo</vt:lpstr>
      <vt:lpstr>Características </vt:lpstr>
      <vt:lpstr>Fases del método delphi</vt:lpstr>
      <vt:lpstr>Herramientas on - line</vt:lpstr>
      <vt:lpstr>ventajas</vt:lpstr>
      <vt:lpstr>desventajas</vt:lpstr>
      <vt:lpstr>Presentación de PowerPoint</vt:lpstr>
      <vt:lpstr> video</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PAVILION</cp:lastModifiedBy>
  <cp:revision>13</cp:revision>
  <dcterms:created xsi:type="dcterms:W3CDTF">2014-03-10T03:36:08Z</dcterms:created>
  <dcterms:modified xsi:type="dcterms:W3CDTF">2014-03-30T05:18:38Z</dcterms:modified>
</cp:coreProperties>
</file>